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9" r:id="rId3"/>
    <p:sldId id="257" r:id="rId4"/>
    <p:sldId id="258" r:id="rId5"/>
    <p:sldId id="264" r:id="rId6"/>
    <p:sldId id="265" r:id="rId7"/>
    <p:sldId id="266" r:id="rId8"/>
    <p:sldId id="259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loproizvoditel\&#1054;&#1073;&#1097;&#1072;&#1103;\&#1050;&#1059;&#1047;&#1053;&#1045;&#1062;&#1054;&#1042;&#1040;\&#1055;&#1088;&#1077;&#1079;&#1077;&#1085;&#1090;&#1072;&#1094;&#1080;&#1103;%20&#1079;&#1072;%201%20&#1082;&#1074;.%202022%20&#1075;&#1086;&#1076;\&#1055;&#1088;&#1077;&#1079;&#1077;&#1085;&#1090;&#1072;&#1094;&#1080;&#1103;%20&#1042;&#1050;%20&#1079;&#1072;%202021%20&#1075;&#1086;&#1076;%20-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2021%20%20&#1075;&#1086;&#1076;\&#1055;&#1088;&#1077;&#1079;&#1077;&#1085;&#1090;&#1072;&#1094;&#1080;&#1103;%20&#1042;&#1050;%20&#1079;&#1072;%202021%20&#1075;&#1086;&#1076;%20-%20(2)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deloproizvoditel\&#1054;&#1073;&#1097;&#1072;&#1103;\&#1050;&#1059;&#1047;&#1053;&#1045;&#1062;&#1054;&#1042;&#1040;\&#1055;&#1088;&#1077;&#1079;&#1077;&#1085;&#1090;&#1072;&#1094;&#1080;&#1103;%20&#1079;&#1072;%201%20&#1082;&#1074;.%202022%20&#1075;&#1086;&#1076;\&#1055;&#1088;&#1077;&#1079;&#1077;&#1085;&#1090;&#1072;&#1094;&#1080;&#1103;%20&#1042;&#1050;%20&#1079;&#1072;%202021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36419753086"/>
          <c:y val="0.0414102564102564"/>
          <c:w val="0.596527777777778"/>
          <c:h val="0.8442307692307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'[Презентация ВК за 2021 год - (2).xls]ст-ра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0833333333333333"/>
                  <c:y val="0.03703703703703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0462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'[Презентация ВК за 2021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2021 год - (2).xls]ст-ра  дохода за 9 месяцев 2019'!$B$2:$C$2</c:f>
              <c:numCache>
                <c:formatCode>General</c:formatCode>
                <c:ptCount val="2"/>
                <c:pt idx="0">
                  <c:v>17563.3</c:v>
                </c:pt>
                <c:pt idx="1">
                  <c:v>5072.26</c:v>
                </c:pt>
              </c:numCache>
            </c:numRef>
          </c:val>
        </c:ser>
        <c:ser>
          <c:idx val="1"/>
          <c:order val="1"/>
          <c:tx>
            <c:strRef>
              <c:f>'[Презентация ВК за 2021 год - (2).xls]ст-ра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"/>
                  <c:y val="-0.00462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333333333333"/>
                  <c:y val="-0.0185185185185185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'[Презентация ВК за 2021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2021 год - (2).xls]ст-ра  дохода за 9 месяцев 2019'!$B$3:$C$3</c:f>
              <c:numCache>
                <c:formatCode>General</c:formatCode>
                <c:ptCount val="2"/>
                <c:pt idx="0">
                  <c:v>988.8</c:v>
                </c:pt>
                <c:pt idx="1">
                  <c:v>642.82</c:v>
                </c:pt>
              </c:numCache>
            </c:numRef>
          </c:val>
        </c:ser>
        <c:ser>
          <c:idx val="2"/>
          <c:order val="2"/>
          <c:tx>
            <c:strRef>
              <c:f>'[Презентация ВК за 2021 год - (2).xls]ст-ра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.0111111111111111"/>
                  <c:y val="-0.060185185185185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'[Презентация ВК за 2021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2021 год - (2).xls]ст-ра  дохода за 9 месяцев 2019'!$B$4:$C$4</c:f>
              <c:numCache>
                <c:formatCode>General</c:formatCode>
                <c:ptCount val="2"/>
                <c:pt idx="0">
                  <c:v>7244.07</c:v>
                </c:pt>
                <c:pt idx="1">
                  <c:v>1455.76</c:v>
                </c:pt>
              </c:numCache>
            </c:numRef>
          </c:val>
        </c:ser>
        <c:ser>
          <c:idx val="3"/>
          <c:order val="3"/>
          <c:tx>
            <c:strRef>
              <c:f>'[Презентация ВК за 2021 год - (2).xls]ст-ра  дохода за 9 месяцев 2019'!$A$5</c:f>
              <c:strCache>
                <c:ptCount val="1"/>
                <c:pt idx="0">
                  <c:v/>
                </c:pt>
              </c:strCache>
            </c:strRef>
          </c:tx>
          <c:invertIfNegative val="0"/>
          <c:dLbls>
            <c:delete val="1"/>
          </c:dLbls>
          <c:cat>
            <c:strRef>
              <c:f>'[Презентация ВК за 2021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2021 год - (2).xls]ст-ра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4125616"/>
        <c:axId val="476387478"/>
      </c:barChart>
      <c:catAx>
        <c:axId val="84412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476387478"/>
        <c:crosses val="autoZero"/>
        <c:auto val="1"/>
        <c:lblAlgn val="ctr"/>
        <c:lblOffset val="100"/>
        <c:noMultiLvlLbl val="0"/>
      </c:catAx>
      <c:valAx>
        <c:axId val="47638747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441256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75"/>
          <c:y val="0.00384615384615385"/>
          <c:w val="0.253858024691358"/>
          <c:h val="0.25166666666666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4100734136718"/>
          <c:y val="0.0276902712564101"/>
          <c:w val="0.593177945813297"/>
          <c:h val="0.88196194574871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ru-RU" baseline="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>
        <c:manualLayout>
          <c:layoutTarget val="inner"/>
          <c:xMode val="edge"/>
          <c:yMode val="edge"/>
          <c:x val="0.0823456790123457"/>
          <c:y val="0.0641564102564103"/>
          <c:w val="0.850123456790123"/>
          <c:h val="0.65514871794871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contourW="9525"/>
          </c:spPr>
          <c:explosion val="0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shade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2">
                      <a:shade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3">
                      <a:shade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hade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shade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explosion val="0"/>
            <c:spPr>
              <a:gradFill rotWithShape="1">
                <a:gsLst>
                  <a:gs pos="0">
                    <a:schemeClr val="accent4">
                      <a:shade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explosion val="0"/>
            <c:spPr>
              <a:gradFill rotWithShape="1">
                <a:gsLst>
                  <a:gs pos="0">
                    <a:schemeClr val="accent5">
                      <a:shade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explosion val="0"/>
            <c:spPr>
              <a:gradFill rotWithShape="1">
                <a:gsLst>
                  <a:gs pos="0">
                    <a:schemeClr val="accent6">
                      <a:shade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7"/>
            <c:bubble3D val="0"/>
            <c:explosion val="0"/>
            <c:spPr>
              <a:gradFill rotWithShape="1">
                <a:gsLst>
                  <a:gs pos="0">
                    <a:schemeClr val="accent2">
                      <a:tint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8"/>
            <c:bubble3D val="0"/>
            <c:explosion val="0"/>
            <c:spPr>
              <a:gradFill rotWithShape="1">
                <a:gsLst>
                  <a:gs pos="0">
                    <a:schemeClr val="accent3">
                      <a:tint val="76667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tint val="76667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tint val="76667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388731548261269"/>
                  <c:y val="-0.0427122086054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713734567901235"/>
                      <c:h val="0.0360256410256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0499807895745057"/>
                  <c:y val="0.028263253530555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17955843754825"/>
                  <c:y val="0.0479881036542259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59917313277279"/>
                  <c:y val="-0.03636114622140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</c:dLbl>
            <c:dLbl>
              <c:idx val="5"/>
              <c:layout>
                <c:manualLayout>
                  <c:x val="-0.0175684994728606"/>
                  <c:y val="-0.02533184885651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190686126971231"/>
                  <c:y val="0.01048097182328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471654489965782"/>
                  <c:y val="0.002137056560763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445987654320988"/>
                  <c:y val="-0.003461538461538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2021 год - (2).xls]структура расходов '!$A$5:$A$13</c:f>
              <c:strCache>
                <c:ptCount val="9"/>
                <c:pt idx="0">
                  <c:v>Общегосударственные вопросы</c:v>
                </c:pt>
                <c:pt idx="1">
                  <c:v>Другие общегосударственные вопросы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Культура, кинематография </c:v>
                </c:pt>
                <c:pt idx="7">
                  <c:v>Физическая культура и спорт </c:v>
                </c:pt>
                <c:pt idx="8">
                  <c:v>Социальная политика </c:v>
                </c:pt>
              </c:strCache>
            </c:strRef>
          </c:cat>
          <c:val>
            <c:numRef>
              <c:f>'[Презентация ВК за 2021 год - (2).xls]структура расходов '!$B$5:$B$13</c:f>
              <c:numCache>
                <c:formatCode>#\ ##0.00</c:formatCode>
                <c:ptCount val="9"/>
                <c:pt idx="0">
                  <c:v>5464.87</c:v>
                </c:pt>
                <c:pt idx="1">
                  <c:v>620.66</c:v>
                </c:pt>
                <c:pt idx="2">
                  <c:v>138.52</c:v>
                </c:pt>
                <c:pt idx="3">
                  <c:v>786</c:v>
                </c:pt>
                <c:pt idx="4">
                  <c:v>10</c:v>
                </c:pt>
                <c:pt idx="5">
                  <c:v>379.94</c:v>
                </c:pt>
                <c:pt idx="6">
                  <c:v>1600</c:v>
                </c:pt>
                <c:pt idx="7">
                  <c:v>241.19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0"/>
            <a:ext cx="8172400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115616" y="-99391"/>
            <a:ext cx="748883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                                                     сельского поселения Верхнеказымский за 1 квартал  2023 года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472" y="3645024"/>
            <a:ext cx="424847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944" y="3645024"/>
            <a:ext cx="3923896" cy="322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16"/>
            <a:ext cx="7931224" cy="6845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755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42900" algn="just">
              <a:lnSpc>
                <a:spcPct val="150000"/>
              </a:lnSpc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42900"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          № 145-ФЗ, приказом Министерства финансов Российской Федерации от 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Верхнеказымский»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 сельского поселения Верхнеказымский                        за 1 квартал 2023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2"/>
          <p:cNvGraphicFramePr/>
          <p:nvPr>
            <p:ph idx="1"/>
          </p:nvPr>
        </p:nvGraphicFramePr>
        <p:xfrm>
          <a:off x="457200" y="117475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008" y="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2023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43608" y="1196752"/>
          <a:ext cx="8100392" cy="56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525"/>
                <a:gridCol w="1976342"/>
                <a:gridCol w="2177525"/>
              </a:tblGrid>
              <a:tr h="676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15537,00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4555,84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71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1626,10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0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4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6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69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568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17563,30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5072,26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81906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                  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2023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808" y="1196370"/>
          <a:ext cx="8100392" cy="493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504"/>
                <a:gridCol w="2351640"/>
                <a:gridCol w="2003248"/>
              </a:tblGrid>
              <a:tr h="9706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560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171,98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9,65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482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15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988,80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642,82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286" y="260395"/>
            <a:ext cx="8382648" cy="780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2023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907" y="1268794"/>
          <a:ext cx="8100695" cy="593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361"/>
                <a:gridCol w="2234954"/>
                <a:gridCol w="2328078"/>
              </a:tblGrid>
              <a:tr h="6578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 smtClean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</a:t>
                      </a:r>
                      <a:r>
                        <a:rPr lang="ru-RU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</a:t>
                      </a:r>
                      <a:r>
                        <a:rPr lang="ru-RU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55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7244,07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1455,76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2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6600,60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1320,11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135,65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по основным мероприятиям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                               «Реализация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органов местного самоуправления на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2017-2023 годы»                    сельского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Верхнеказымский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2023 года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43608" y="1124744"/>
          <a:ext cx="792088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02275" name="Диаграмма 3"/>
          <p:cNvGraphicFramePr/>
          <p:nvPr>
            <p:ph idx="1"/>
          </p:nvPr>
        </p:nvGraphicFramePr>
        <p:xfrm>
          <a:off x="179070" y="9525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1640" y="116632"/>
            <a:ext cx="7272808" cy="655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3130</Words>
  <Application>WPS Presentation</Application>
  <PresentationFormat>Экран (4:3)</PresentationFormat>
  <Paragraphs>149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Blue Waves</vt:lpstr>
      <vt:lpstr>PowerPoint 演示文稿</vt:lpstr>
      <vt:lpstr>PowerPoint 演示文稿</vt:lpstr>
      <vt:lpstr>Структура доходов  сельского поселения Верхнеказымский                        за 1 квартал 2023 года  (тыс. руб.) </vt:lpstr>
      <vt:lpstr>Исполнение  налоговых доходов бюджета сельского  поселения Верхнеказымский за 1 квартал 2023 года </vt:lpstr>
      <vt:lpstr>Состав неналоговых доходов бюджета                                     сельского поселения Верхнеказымский за 1 квартал 2023 года </vt:lpstr>
      <vt:lpstr>Состав безвозмездных поступлений  сельского поселения Верхнеказымский за 1 квартал 2023 года  </vt:lpstr>
      <vt:lpstr>Исполнение  расходов по основным мероприятиям муниципальной программы                                  «Реализация полномочий органов местного самоуправления на 2017-2023 годы»                    сельского поселения Верхнеказымский за 1 квартал 2023 года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1</cp:lastModifiedBy>
  <cp:revision>221</cp:revision>
  <dcterms:created xsi:type="dcterms:W3CDTF">2015-06-08T04:38:00Z</dcterms:created>
  <dcterms:modified xsi:type="dcterms:W3CDTF">2023-05-11T05:10:03Z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8E81E1C7370A4C1995A1C124A17B9550</vt:lpwstr>
  </property>
  <property fmtid="{D5CDD505-2E9C-101B-9397-08002B2CF9AE}" pid="3" name="KSOProductBuildVer">
    <vt:lpwstr>1049-11.2.0.11417</vt:lpwstr>
  </property>
</Properties>
</file>